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7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71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-84" y="-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entury Gothic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entury Gothic" pitchFamily="34" charset="0"/>
              </a:defRPr>
            </a:lvl1pPr>
          </a:lstStyle>
          <a:p>
            <a:pPr>
              <a:defRPr/>
            </a:pPr>
            <a:fld id="{F7CE77A1-9B72-4055-B24D-4345F769689D}" type="datetimeFigureOut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19460" name="Rectangle 4"/>
          <p:cNvSpPr>
            <a:spLocks noGrp="1" noRo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348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entury Gothic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48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entury Gothic" pitchFamily="34" charset="0"/>
              </a:defRPr>
            </a:lvl1pPr>
          </a:lstStyle>
          <a:p>
            <a:pPr>
              <a:defRPr/>
            </a:pPr>
            <a:fld id="{2E214EF8-817F-49A0-8CC3-2A24A604327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62722-BA78-4AB1-9D8B-5CF3EE15D00B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A9A67-6896-4E95-ADE5-519FF349218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9DABE-ACBB-4AA5-9A2E-84155FE5A8C5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0F6934-2BC2-4372-8563-C5FAFAFFEC4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A72C73-DD34-4423-8B2D-AEA2DD08DD07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FB3F73-7AF4-43EA-8511-7967EAB2D68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1"/>
          <p:cNvSpPr txBox="1"/>
          <p:nvPr/>
        </p:nvSpPr>
        <p:spPr>
          <a:xfrm>
            <a:off x="898525" y="971550"/>
            <a:ext cx="801688" cy="1970088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“</a:t>
            </a:r>
          </a:p>
        </p:txBody>
      </p:sp>
      <p:sp>
        <p:nvSpPr>
          <p:cNvPr id="6" name="TextBox 14"/>
          <p:cNvSpPr txBox="1"/>
          <p:nvPr/>
        </p:nvSpPr>
        <p:spPr>
          <a:xfrm>
            <a:off x="9329738" y="2613025"/>
            <a:ext cx="803275" cy="1970088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37A56-9B24-454C-A20E-23DCC6804F10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0224A9-4732-4186-BDE7-5DA995D0C06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7CDC7-CC7B-4289-BE63-A62B3AB1C420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B7250-CB3D-495E-B9B6-09FF7AE947E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16"/>
          <p:cNvCxnSpPr/>
          <p:nvPr/>
        </p:nvCxnSpPr>
        <p:spPr>
          <a:xfrm>
            <a:off x="372586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7"/>
          <p:cNvCxnSpPr/>
          <p:nvPr/>
        </p:nvCxnSpPr>
        <p:spPr>
          <a:xfrm>
            <a:off x="6962775" y="2133600"/>
            <a:ext cx="0" cy="396716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34BFB-099C-4460-996B-E3D961FF9D60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B15E0-2265-49E9-AC2E-7751709882A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8"/>
          <p:cNvCxnSpPr/>
          <p:nvPr/>
        </p:nvCxnSpPr>
        <p:spPr>
          <a:xfrm>
            <a:off x="3725863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9"/>
          <p:cNvCxnSpPr/>
          <p:nvPr/>
        </p:nvCxnSpPr>
        <p:spPr>
          <a:xfrm>
            <a:off x="6962775" y="2133600"/>
            <a:ext cx="0" cy="396716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8ED167-0BE0-45BE-98A1-3FE20F9533E3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439E16-E03A-4643-8BB0-CCCE7321374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7F4F2A-6F27-4711-A7F6-E6A2697E679C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5E2C65-0748-4954-B8B4-F7F0944355D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C063BC-4CB2-4329-87C9-0DA5A4FBFA40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D64018-AFD1-4EE1-8C65-77AEE2DF1C2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655316-68C1-4F7F-8833-32E2E772461B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90AECD-DD8D-4219-9BB5-2FB4DBBD0BB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5503E-84CA-455A-8EB5-2F056B1253EF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9059C4-8040-4C7C-BEEB-F22500AB853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FAD6D3-7126-42A7-8E73-F516AE7140C4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D11C85-F5B8-401C-AC38-0FEB4C0D8A6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956E9A-9C76-4BFA-9D04-927CBDEF416C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D4CFD-00B3-4F41-9AC6-B9EC0147494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59FEF-A3D2-4FF3-8E62-2FF6ED97D2E8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040FE1-72E0-49B9-9843-A65523D12DC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697F3-3536-4571-9FF1-609DEF52E397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72769B-F5CC-4A53-98F5-BC8C7803D494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0E3A1D-050A-49B7-A87A-FFD5488B40DF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FE68DA-E5B3-4E3C-B6C8-BC97F547B93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E7E6FB-49D3-4429-8918-91BC4B1D65FC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0C831-B5A6-4B3E-9D9F-D1A7878DB8C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/>
          <p:cNvPicPr>
            <a:picLocks noChangeAspect="1"/>
          </p:cNvPicPr>
          <p:nvPr/>
        </p:nvPicPr>
        <p:blipFill>
          <a:blip r:embed="rId19"/>
          <a:srcRect l="3613"/>
          <a:stretch>
            <a:fillRect/>
          </a:stretch>
        </p:blipFill>
        <p:spPr bwMode="auto">
          <a:xfrm>
            <a:off x="0" y="2670175"/>
            <a:ext cx="4037013" cy="418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6"/>
          <p:cNvPicPr>
            <a:picLocks noChangeAspect="1"/>
          </p:cNvPicPr>
          <p:nvPr/>
        </p:nvPicPr>
        <p:blipFill>
          <a:blip r:embed="rId20"/>
          <a:srcRect l="35640"/>
          <a:stretch>
            <a:fillRect/>
          </a:stretch>
        </p:blipFill>
        <p:spPr bwMode="auto">
          <a:xfrm>
            <a:off x="0" y="2892425"/>
            <a:ext cx="1522413" cy="236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31" name="Picture 8"/>
          <p:cNvPicPr>
            <a:picLocks noChangeAspect="1"/>
          </p:cNvPicPr>
          <p:nvPr/>
        </p:nvPicPr>
        <p:blipFill>
          <a:blip r:embed="rId21"/>
          <a:srcRect t="28813"/>
          <a:stretch>
            <a:fillRect/>
          </a:stretch>
        </p:blipFill>
        <p:spPr bwMode="auto">
          <a:xfrm>
            <a:off x="7999413" y="0"/>
            <a:ext cx="1603375" cy="1141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Picture 9"/>
          <p:cNvPicPr>
            <a:picLocks noChangeAspect="1"/>
          </p:cNvPicPr>
          <p:nvPr/>
        </p:nvPicPr>
        <p:blipFill>
          <a:blip r:embed="rId22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Rectangle 13"/>
          <p:cNvSpPr/>
          <p:nvPr/>
        </p:nvSpPr>
        <p:spPr>
          <a:xfrm>
            <a:off x="10437813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4" name="Title Placeholder 1"/>
          <p:cNvSpPr>
            <a:spLocks noGrp="1"/>
          </p:cNvSpPr>
          <p:nvPr>
            <p:ph type="title"/>
          </p:nvPr>
        </p:nvSpPr>
        <p:spPr bwMode="auto">
          <a:xfrm>
            <a:off x="646113" y="452438"/>
            <a:ext cx="9404350" cy="140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  <a:endParaRPr lang="en-US" smtClean="0"/>
          </a:p>
        </p:txBody>
      </p:sp>
      <p:sp>
        <p:nvSpPr>
          <p:cNvPr id="103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03313" y="2052638"/>
            <a:ext cx="8947150" cy="4195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238" y="1790700"/>
            <a:ext cx="990600" cy="30480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219BC36-2EF1-4C7A-87D8-7C6B9EDD4A24}" type="datetime1">
              <a:rPr lang="ru-RU"/>
              <a:pPr>
                <a:defRPr/>
              </a:pPr>
              <a:t>30.05.2017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118" y="3225007"/>
            <a:ext cx="3859213" cy="3048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rgbClr val="FFFFFF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088" y="295275"/>
            <a:ext cx="838200" cy="768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2800" b="0" i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6F3DF17-2411-4F6E-BBF0-5FCA5ABB8AB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5" r:id="rId12"/>
    <p:sldLayoutId id="2147483722" r:id="rId13"/>
    <p:sldLayoutId id="2147483726" r:id="rId14"/>
    <p:sldLayoutId id="2147483727" r:id="rId15"/>
    <p:sldLayoutId id="2147483723" r:id="rId16"/>
    <p:sldLayoutId id="2147483724" r:id="rId17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Century Gothic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8AD0D6"/>
        </a:buClr>
        <a:buSzPct val="80000"/>
        <a:buFont typeface="Wingdings 3" pitchFamily="18" charset="2"/>
        <a:buChar char=""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8AD0D6"/>
        </a:buClr>
        <a:buSzPct val="80000"/>
        <a:buFont typeface="Wingdings 3" pitchFamily="18" charset="2"/>
        <a:buChar char=""/>
        <a:defRPr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8AD0D6"/>
        </a:buClr>
        <a:buSzPct val="80000"/>
        <a:buFont typeface="Wingdings 3" pitchFamily="18" charset="2"/>
        <a:buChar char=""/>
        <a:defRPr sz="160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8AD0D6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8AD0D6"/>
        </a:buClr>
        <a:buSzPct val="80000"/>
        <a:buFont typeface="Wingdings 3" pitchFamily="18" charset="2"/>
        <a:buChar char=""/>
        <a:defRPr sz="140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1"/>
          <p:cNvSpPr>
            <a:spLocks noGrp="1"/>
          </p:cNvSpPr>
          <p:nvPr>
            <p:ph type="ctrTitle"/>
          </p:nvPr>
        </p:nvSpPr>
        <p:spPr>
          <a:xfrm>
            <a:off x="1155700" y="1447800"/>
            <a:ext cx="8824913" cy="3328988"/>
          </a:xfrm>
        </p:spPr>
        <p:txBody>
          <a:bodyPr/>
          <a:lstStyle/>
          <a:p>
            <a:pPr eaLnBrk="1" hangingPunct="1"/>
            <a:r>
              <a:rPr lang="ru-RU" sz="4800" u="sng" smtClean="0"/>
              <a:t>Интернет – сервис для автоматизированного учёта результатов	 защиты лабораторных работ студентами вуза</a:t>
            </a:r>
            <a:endParaRPr lang="ru-RU" sz="4800" smtClean="0">
              <a:cs typeface="Times New Roman" pitchFamily="18" charset="0"/>
            </a:endParaRPr>
          </a:p>
        </p:txBody>
      </p:sp>
      <p:sp>
        <p:nvSpPr>
          <p:cNvPr id="20482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5700" y="4776788"/>
            <a:ext cx="8824913" cy="862012"/>
          </a:xfrm>
        </p:spPr>
        <p:txBody>
          <a:bodyPr/>
          <a:lstStyle/>
          <a:p>
            <a:pPr algn="r" eaLnBrk="1" hangingPunct="1"/>
            <a:r>
              <a:rPr lang="ru-RU" sz="2800" cap="none" smtClean="0">
                <a:solidFill>
                  <a:srgbClr val="8AD0D6"/>
                </a:solidFill>
                <a:cs typeface="Times New Roman" pitchFamily="18" charset="0"/>
              </a:rPr>
              <a:t>Руководитель: </a:t>
            </a:r>
            <a:r>
              <a:rPr lang="ru-RU" sz="2800" cap="none" smtClean="0">
                <a:solidFill>
                  <a:srgbClr val="8AD0D6"/>
                </a:solidFill>
                <a:latin typeface="Arial" charset="0"/>
                <a:cs typeface="Times New Roman" pitchFamily="18" charset="0"/>
              </a:rPr>
              <a:t>д</a:t>
            </a:r>
            <a:r>
              <a:rPr lang="ru-RU" sz="2800" cap="none" smtClean="0">
                <a:solidFill>
                  <a:srgbClr val="8AD0D6"/>
                </a:solidFill>
                <a:cs typeface="Times New Roman" pitchFamily="18" charset="0"/>
              </a:rPr>
              <a:t>оц., к.т.н. Смелов В. В.</a:t>
            </a:r>
          </a:p>
          <a:p>
            <a:pPr algn="r" eaLnBrk="1" hangingPunct="1"/>
            <a:r>
              <a:rPr lang="ru-RU" sz="2800" cap="none" smtClean="0">
                <a:solidFill>
                  <a:srgbClr val="8AD0D6"/>
                </a:solidFill>
                <a:cs typeface="Times New Roman" pitchFamily="18" charset="0"/>
              </a:rPr>
              <a:t>Студент: Прокопович Д. В.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mtClean="0"/>
          </a:p>
        </p:txBody>
      </p:sp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5100" y="244475"/>
            <a:ext cx="10152063" cy="6062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Slide Number Placeholder 5"/>
          <p:cNvSpPr txBox="1">
            <a:spLocks noGrp="1"/>
          </p:cNvSpPr>
          <p:nvPr/>
        </p:nvSpPr>
        <p:spPr bwMode="gray">
          <a:xfrm>
            <a:off x="10352088" y="295275"/>
            <a:ext cx="838200" cy="768350"/>
          </a:xfrm>
          <a:prstGeom prst="rect">
            <a:avLst/>
          </a:prstGeom>
          <a:noFill/>
        </p:spPr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fld id="{728DBEED-9A87-4AE1-848C-A171F64F56F7}" type="slidenum">
              <a:rPr lang="ru-RU" sz="28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t>10</a:t>
            </a:fld>
            <a:endParaRPr lang="ru-RU" sz="28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mtClean="0"/>
          </a:p>
        </p:txBody>
      </p:sp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1300" y="238125"/>
            <a:ext cx="10063163" cy="601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Slide Number Placeholder 5"/>
          <p:cNvSpPr txBox="1">
            <a:spLocks noGrp="1"/>
          </p:cNvSpPr>
          <p:nvPr/>
        </p:nvSpPr>
        <p:spPr bwMode="gray">
          <a:xfrm>
            <a:off x="10352088" y="295275"/>
            <a:ext cx="838200" cy="768350"/>
          </a:xfrm>
          <a:prstGeom prst="rect">
            <a:avLst/>
          </a:prstGeom>
          <a:noFill/>
        </p:spPr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fld id="{FBEE9C99-0C93-4C1E-81F5-F5015D8BECD1}" type="slidenum">
              <a:rPr lang="ru-RU" sz="28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t>11</a:t>
            </a:fld>
            <a:endParaRPr lang="ru-RU" sz="28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smtClean="0"/>
          </a:p>
        </p:txBody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mtClean="0"/>
          </a:p>
        </p:txBody>
      </p:sp>
      <p:pic>
        <p:nvPicPr>
          <p:cNvPr id="37892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" y="382588"/>
            <a:ext cx="9953625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Slide Number Placeholder 5"/>
          <p:cNvSpPr txBox="1">
            <a:spLocks noGrp="1"/>
          </p:cNvSpPr>
          <p:nvPr/>
        </p:nvSpPr>
        <p:spPr bwMode="gray">
          <a:xfrm>
            <a:off x="10352088" y="295275"/>
            <a:ext cx="838200" cy="768350"/>
          </a:xfrm>
          <a:prstGeom prst="rect">
            <a:avLst/>
          </a:prstGeom>
          <a:noFill/>
        </p:spPr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fld id="{4CDA436F-5B17-43FA-A5EA-C19F6DF14E93}" type="slidenum">
              <a:rPr lang="ru-RU" sz="28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t>12</a:t>
            </a:fld>
            <a:endParaRPr lang="ru-RU" sz="28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smtClean="0"/>
          </a:p>
        </p:txBody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mtClean="0"/>
          </a:p>
        </p:txBody>
      </p:sp>
      <p:pic>
        <p:nvPicPr>
          <p:cNvPr id="38916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5100" y="184150"/>
            <a:ext cx="10153650" cy="606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Slide Number Placeholder 5"/>
          <p:cNvSpPr txBox="1">
            <a:spLocks noGrp="1"/>
          </p:cNvSpPr>
          <p:nvPr/>
        </p:nvSpPr>
        <p:spPr bwMode="gray">
          <a:xfrm>
            <a:off x="10352088" y="295275"/>
            <a:ext cx="838200" cy="768350"/>
          </a:xfrm>
          <a:prstGeom prst="rect">
            <a:avLst/>
          </a:prstGeom>
          <a:noFill/>
        </p:spPr>
        <p:txBody>
          <a:bodyPr anchor="b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fld id="{B55123AF-2A9B-42DF-96B9-66E37E55459B}" type="slidenum">
              <a:rPr lang="ru-RU" sz="28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t>13</a:t>
            </a:fld>
            <a:endParaRPr lang="ru-RU" sz="28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2DD81A-5D89-48D6-9C3F-BC7516ED80CD}" type="slidenum">
              <a:rPr lang="ru-RU"/>
              <a:pPr>
                <a:defRPr/>
              </a:pPr>
              <a:t>14</a:t>
            </a:fld>
            <a:endParaRPr lang="ru-RU"/>
          </a:p>
        </p:txBody>
      </p:sp>
      <p:sp>
        <p:nvSpPr>
          <p:cNvPr id="29698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Экономические показатели</a:t>
            </a:r>
          </a:p>
        </p:txBody>
      </p:sp>
      <p:graphicFrame>
        <p:nvGraphicFramePr>
          <p:cNvPr id="29760" name="Group 64"/>
          <p:cNvGraphicFramePr>
            <a:graphicFrameLocks noGrp="1"/>
          </p:cNvGraphicFramePr>
          <p:nvPr/>
        </p:nvGraphicFramePr>
        <p:xfrm>
          <a:off x="254000" y="1139825"/>
          <a:ext cx="11703050" cy="5805488"/>
        </p:xfrm>
        <a:graphic>
          <a:graphicData uri="http://schemas.openxmlformats.org/drawingml/2006/table">
            <a:tbl>
              <a:tblPr/>
              <a:tblGrid>
                <a:gridCol w="8699500"/>
                <a:gridCol w="30035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Наименование показателя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Значение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Время разработки, мес.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  <a:tab pos="685800" algn="l"/>
                          <a:tab pos="1035050" algn="ctr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2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Количество программистов, чел.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  <a:tab pos="685800" algn="l"/>
                          <a:tab pos="1035050" algn="ctr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Зарплата с отчислениями,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  <a:tab pos="685800" algn="l"/>
                          <a:tab pos="1035050" algn="ctr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2 653,2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Расходы на материалы, оплату машинного времени, прочие, руб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221,58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Накладные расходы, руб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540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Себестоимость разработки программного средства,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3 414,78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Расходы на сопровождение и адаптацию,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341,48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Полная себестоимость,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3 756,26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Цена разработки с НДС,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5 409,01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Прибыль от реализации, руб.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751,25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65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Рентабельность разработки, %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20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Эффект от разработки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Уменьшение времени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302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Ожидаемое уменьшение времени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628650" algn="l"/>
                        </a:tabLst>
                      </a:pPr>
                      <a:r>
                        <a:rPr kumimoji="0" lang="ru-RU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Unicode MS" pitchFamily="34" charset="-128"/>
                          <a:ea typeface="Arial Unicode MS" pitchFamily="34" charset="-128"/>
                          <a:cs typeface="Times New Roman" pitchFamily="18" charset="0"/>
                        </a:rPr>
                        <a:t>Уменьшение времени в 2 раза</a:t>
                      </a: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543741-3CDE-477E-8AF2-A178CCE176F5}" type="slidenum">
              <a:rPr lang="ru-RU"/>
              <a:pPr>
                <a:defRPr/>
              </a:pPr>
              <a:t>15</a:t>
            </a:fld>
            <a:endParaRPr lang="ru-RU"/>
          </a:p>
        </p:txBody>
      </p:sp>
      <p:sp>
        <p:nvSpPr>
          <p:cNvPr id="3072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Заключение</a:t>
            </a:r>
          </a:p>
        </p:txBody>
      </p:sp>
      <p:sp>
        <p:nvSpPr>
          <p:cNvPr id="30723" name="Rectangle 1"/>
          <p:cNvSpPr>
            <a:spLocks noChangeArrowheads="1"/>
          </p:cNvSpPr>
          <p:nvPr/>
        </p:nvSpPr>
        <p:spPr bwMode="auto">
          <a:xfrm>
            <a:off x="300038" y="1430338"/>
            <a:ext cx="11515725" cy="496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indent="450850" eaLnBrk="0" hangingPunct="0">
              <a:tabLst>
                <a:tab pos="630238" algn="l"/>
              </a:tabLst>
            </a:pPr>
            <a:r>
              <a:rPr lang="ru-RU" sz="4000"/>
              <a:t>Разработанное программное обеспечение позволяет улучшить деятельность деканата высшего учебного заведения, а так же учебный процесс в целом</a:t>
            </a:r>
            <a:endParaRPr lang="ru-RU" sz="4000">
              <a:ea typeface="Arial Unicode MS" pitchFamily="34" charset="-128"/>
              <a:cs typeface="Arial Unicode MS" pitchFamily="34" charset="-128"/>
            </a:endParaRPr>
          </a:p>
          <a:p>
            <a:pPr indent="450850" eaLnBrk="0" hangingPunct="0">
              <a:tabLst>
                <a:tab pos="630238" algn="l"/>
              </a:tabLst>
            </a:pPr>
            <a:r>
              <a:rPr lang="ru-RU" sz="4000"/>
              <a:t>Разработанный интернет-ресурс имеет множество путей развития и совершенствования. Он сможет легко масштабироваться в дальнейшем.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EF915D-1061-49CA-A58E-EB1D3606CC51}" type="slidenum">
              <a:rPr lang="ru-RU"/>
              <a:pPr>
                <a:defRPr/>
              </a:pPr>
              <a:t>16</a:t>
            </a:fld>
            <a:endParaRPr lang="ru-RU"/>
          </a:p>
        </p:txBody>
      </p:sp>
      <p:sp>
        <p:nvSpPr>
          <p:cNvPr id="31746" name="Заголовок 1"/>
          <p:cNvSpPr>
            <a:spLocks noGrp="1"/>
          </p:cNvSpPr>
          <p:nvPr>
            <p:ph type="title"/>
          </p:nvPr>
        </p:nvSpPr>
        <p:spPr>
          <a:xfrm>
            <a:off x="1873250" y="2209800"/>
            <a:ext cx="9404350" cy="1400175"/>
          </a:xfrm>
        </p:spPr>
        <p:txBody>
          <a:bodyPr/>
          <a:lstStyle/>
          <a:p>
            <a:pPr eaLnBrk="1" hangingPunct="1"/>
            <a:r>
              <a:rPr lang="ru-RU" smtClean="0"/>
              <a:t>Спасибо за внимание</a:t>
            </a:r>
          </a:p>
        </p:txBody>
      </p:sp>
      <p:sp>
        <p:nvSpPr>
          <p:cNvPr id="31747" name="Прямоугольник 2"/>
          <p:cNvSpPr>
            <a:spLocks noChangeArrowheads="1"/>
          </p:cNvSpPr>
          <p:nvPr/>
        </p:nvSpPr>
        <p:spPr bwMode="auto">
          <a:xfrm>
            <a:off x="1697038" y="3260725"/>
            <a:ext cx="7820025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400">
                <a:latin typeface="Century Gothic" pitchFamily="34" charset="0"/>
              </a:rPr>
              <a:t>Интернет – сервис для автоматизированного учёта результатов	 защиты лабораторных работ студентами вуза</a:t>
            </a:r>
          </a:p>
        </p:txBody>
      </p:sp>
      <p:sp>
        <p:nvSpPr>
          <p:cNvPr id="31748" name="Прямоугольник 3"/>
          <p:cNvSpPr>
            <a:spLocks noChangeArrowheads="1"/>
          </p:cNvSpPr>
          <p:nvPr/>
        </p:nvSpPr>
        <p:spPr bwMode="auto">
          <a:xfrm>
            <a:off x="3024188" y="4489450"/>
            <a:ext cx="6096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ru-RU">
                <a:latin typeface="Century Gothic" pitchFamily="34" charset="0"/>
                <a:cs typeface="Times New Roman" pitchFamily="18" charset="0"/>
              </a:rPr>
              <a:t>Руководитель: </a:t>
            </a:r>
            <a:r>
              <a:rPr lang="ru-RU">
                <a:cs typeface="Times New Roman" pitchFamily="18" charset="0"/>
              </a:rPr>
              <a:t>д</a:t>
            </a:r>
            <a:r>
              <a:rPr lang="ru-RU">
                <a:latin typeface="Century Gothic" pitchFamily="34" charset="0"/>
                <a:cs typeface="Times New Roman" pitchFamily="18" charset="0"/>
              </a:rPr>
              <a:t>оц., к.т.н. Смелов В. В.</a:t>
            </a:r>
          </a:p>
          <a:p>
            <a:pPr algn="r"/>
            <a:r>
              <a:rPr lang="ru-RU">
                <a:latin typeface="Century Gothic" pitchFamily="34" charset="0"/>
                <a:cs typeface="Times New Roman" pitchFamily="18" charset="0"/>
              </a:rPr>
              <a:t>Студент: Прокопович Д. В.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A76A04-BFC7-4E00-A657-F0CD193C2B6E}" type="slidenum">
              <a:rPr lang="ru-RU"/>
              <a:pPr>
                <a:defRPr/>
              </a:pPr>
              <a:t>2</a:t>
            </a:fld>
            <a:endParaRPr lang="ru-RU"/>
          </a:p>
        </p:txBody>
      </p:sp>
      <p:sp>
        <p:nvSpPr>
          <p:cNvPr id="21506" name="Заголовок 1"/>
          <p:cNvSpPr>
            <a:spLocks noGrp="1"/>
          </p:cNvSpPr>
          <p:nvPr>
            <p:ph type="title"/>
          </p:nvPr>
        </p:nvSpPr>
        <p:spPr>
          <a:xfrm>
            <a:off x="646113" y="452438"/>
            <a:ext cx="9404350" cy="1401762"/>
          </a:xfrm>
        </p:spPr>
        <p:txBody>
          <a:bodyPr/>
          <a:lstStyle/>
          <a:p>
            <a:pPr eaLnBrk="1" hangingPunct="1"/>
            <a:r>
              <a:rPr lang="ru-RU" sz="2800" b="1" smtClean="0"/>
              <a:t>Цель</a:t>
            </a:r>
            <a:r>
              <a:rPr lang="en-US" sz="2800" b="1" smtClean="0"/>
              <a:t>: </a:t>
            </a:r>
            <a:r>
              <a:rPr lang="ru-RU" sz="2800" smtClean="0"/>
              <a:t>автоматизация процесса документооборота в деканате высшего учебного заведения</a:t>
            </a:r>
            <a:br>
              <a:rPr lang="ru-RU" sz="2800" smtClean="0"/>
            </a:br>
            <a:endParaRPr lang="ru-RU" sz="2800" smtClean="0"/>
          </a:p>
        </p:txBody>
      </p:sp>
      <p:sp>
        <p:nvSpPr>
          <p:cNvPr id="3" name="TextBox 2"/>
          <p:cNvSpPr txBox="1"/>
          <p:nvPr/>
        </p:nvSpPr>
        <p:spPr>
          <a:xfrm>
            <a:off x="646113" y="1944688"/>
            <a:ext cx="9659937" cy="41544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latin typeface="+mn-lt"/>
                <a:cs typeface="+mn-cs"/>
              </a:rPr>
              <a:t>Для достижения цели сформулированы следующие </a:t>
            </a:r>
            <a:r>
              <a:rPr lang="ru-RU" sz="2400" b="1" dirty="0">
                <a:latin typeface="+mn-lt"/>
                <a:cs typeface="+mn-cs"/>
              </a:rPr>
              <a:t>задачи</a:t>
            </a:r>
            <a:r>
              <a:rPr lang="ru-RU" sz="2400" dirty="0">
                <a:latin typeface="+mn-lt"/>
                <a:cs typeface="+mn-cs"/>
              </a:rPr>
              <a:t>: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Исследование процесса документооборота в деканате.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Проектирование архитектуры автоматизированной системы.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Проектирование программного обеспечения автоматизированной системы.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Проектирование логической схемы базы данных.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Разработка программного обеспечения.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ru-RU" sz="2400" dirty="0">
                <a:latin typeface="+mn-lt"/>
                <a:cs typeface="+mn-cs"/>
              </a:rPr>
              <a:t>Тестирование автоматизированной системы.</a:t>
            </a: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ru-RU" sz="2400" dirty="0">
                <a:latin typeface="+mn-lt"/>
                <a:cs typeface="+mn-cs"/>
              </a:rPr>
              <a:t> </a:t>
            </a:r>
            <a:br>
              <a:rPr lang="ru-RU" sz="2400" dirty="0">
                <a:latin typeface="+mn-lt"/>
                <a:cs typeface="+mn-cs"/>
              </a:rPr>
            </a:br>
            <a:endParaRPr lang="ru-RU" sz="2400" dirty="0">
              <a:latin typeface="+mn-lt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44C65A-C2C6-4117-AA36-3DE83C56D24C}" type="slidenum">
              <a:rPr lang="ru-RU"/>
              <a:pPr>
                <a:defRPr/>
              </a:pPr>
              <a:t>3</a:t>
            </a:fld>
            <a:endParaRPr lang="ru-RU"/>
          </a:p>
        </p:txBody>
      </p:sp>
      <p:sp>
        <p:nvSpPr>
          <p:cNvPr id="22530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Выбор платформы и инструментальных средств</a:t>
            </a:r>
          </a:p>
        </p:txBody>
      </p:sp>
      <p:sp>
        <p:nvSpPr>
          <p:cNvPr id="22531" name="TextBox 2"/>
          <p:cNvSpPr txBox="1">
            <a:spLocks noChangeArrowheads="1"/>
          </p:cNvSpPr>
          <p:nvPr/>
        </p:nvSpPr>
        <p:spPr bwMode="auto">
          <a:xfrm>
            <a:off x="1095375" y="2298700"/>
            <a:ext cx="6416675" cy="308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Windows Server</a:t>
            </a:r>
            <a:r>
              <a:rPr lang="ru-RU" sz="2800">
                <a:latin typeface="Century Gothic" pitchFamily="34" charset="0"/>
              </a:rPr>
              <a:t> 20</a:t>
            </a:r>
            <a:r>
              <a:rPr lang="en-US" sz="2800">
                <a:latin typeface="Century Gothic" pitchFamily="34" charset="0"/>
              </a:rPr>
              <a:t>08</a:t>
            </a:r>
            <a:r>
              <a:rPr lang="ru-RU" sz="2800">
                <a:latin typeface="Century Gothic" pitchFamily="34" charset="0"/>
              </a:rPr>
              <a:t>,</a:t>
            </a:r>
            <a:r>
              <a:rPr lang="en-US" sz="2800">
                <a:latin typeface="Century Gothic" pitchFamily="34" charset="0"/>
              </a:rPr>
              <a:t> ASP</a:t>
            </a:r>
            <a:r>
              <a:rPr lang="ru-RU" sz="2800">
                <a:latin typeface="Century Gothic" pitchFamily="34" charset="0"/>
              </a:rPr>
              <a:t>.</a:t>
            </a:r>
            <a:r>
              <a:rPr lang="en-US" sz="2800">
                <a:latin typeface="Century Gothic" pitchFamily="34" charset="0"/>
              </a:rPr>
              <a:t>NET</a:t>
            </a:r>
            <a:r>
              <a:rPr lang="ru-RU" sz="2800">
                <a:latin typeface="Century Gothic" pitchFamily="34" charset="0"/>
              </a:rPr>
              <a:t> 4.5</a:t>
            </a: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ASP</a:t>
            </a:r>
            <a:r>
              <a:rPr lang="ru-RU" sz="2800">
                <a:latin typeface="Century Gothic" pitchFamily="34" charset="0"/>
              </a:rPr>
              <a:t>.</a:t>
            </a:r>
            <a:r>
              <a:rPr lang="en-US" sz="2800">
                <a:latin typeface="Century Gothic" pitchFamily="34" charset="0"/>
              </a:rPr>
              <a:t>NET MVC </a:t>
            </a:r>
            <a:r>
              <a:rPr lang="ru-RU" sz="2800">
                <a:latin typeface="Century Gothic" pitchFamily="34" charset="0"/>
              </a:rPr>
              <a:t>5, С</a:t>
            </a:r>
            <a:r>
              <a:rPr lang="en-US" sz="2800">
                <a:latin typeface="Century Gothic" pitchFamily="34" charset="0"/>
              </a:rPr>
              <a:t># 6.0;</a:t>
            </a:r>
            <a:endParaRPr lang="ru-RU" sz="2800">
              <a:latin typeface="Century Gothic" pitchFamily="34" charset="0"/>
            </a:endParaRP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Microsoft SQL Server</a:t>
            </a:r>
            <a:r>
              <a:rPr lang="ru-RU" sz="2800">
                <a:latin typeface="Century Gothic" pitchFamily="34" charset="0"/>
              </a:rPr>
              <a:t> 2012</a:t>
            </a: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Oracle</a:t>
            </a:r>
            <a:r>
              <a:rPr lang="ru-RU" sz="2800">
                <a:latin typeface="Century Gothic" pitchFamily="34" charset="0"/>
              </a:rPr>
              <a:t> 12</a:t>
            </a:r>
            <a:r>
              <a:rPr lang="en-US" sz="2800">
                <a:latin typeface="Century Gothic" pitchFamily="34" charset="0"/>
              </a:rPr>
              <a:t>c</a:t>
            </a:r>
            <a:endParaRPr lang="ru-RU" sz="2800">
              <a:latin typeface="Century Gothic" pitchFamily="34" charset="0"/>
            </a:endParaRP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IIS</a:t>
            </a:r>
            <a:r>
              <a:rPr lang="ru-RU" sz="2800">
                <a:latin typeface="Century Gothic" pitchFamily="34" charset="0"/>
              </a:rPr>
              <a:t>7.5</a:t>
            </a: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jQuery</a:t>
            </a:r>
            <a:endParaRPr lang="ru-RU" sz="2800">
              <a:latin typeface="Century Gothic" pitchFamily="34" charset="0"/>
            </a:endParaRPr>
          </a:p>
          <a:p>
            <a:pPr marL="514350" indent="-514350">
              <a:buFont typeface="Century Gothic" pitchFamily="34" charset="0"/>
              <a:buAutoNum type="arabicPeriod"/>
            </a:pPr>
            <a:r>
              <a:rPr lang="en-US" sz="2800">
                <a:latin typeface="Century Gothic" pitchFamily="34" charset="0"/>
              </a:rPr>
              <a:t>Bootstrap</a:t>
            </a:r>
            <a:endParaRPr lang="ru-RU" sz="2800">
              <a:latin typeface="Century Gothic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CB6C7E2-6290-475A-BD4F-084EF05118E4}" type="slidenum">
              <a:rPr lang="ru-RU"/>
              <a:pPr>
                <a:defRPr/>
              </a:pPr>
              <a:t>4</a:t>
            </a:fld>
            <a:endParaRPr lang="ru-RU"/>
          </a:p>
        </p:txBody>
      </p:sp>
      <p:sp>
        <p:nvSpPr>
          <p:cNvPr id="23554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Архитектура приложения</a:t>
            </a:r>
          </a:p>
        </p:txBody>
      </p:sp>
      <p:pic>
        <p:nvPicPr>
          <p:cNvPr id="23557" name="Picture 5" descr="архитектура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8213" y="1322388"/>
            <a:ext cx="7531100" cy="55356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FFE923-D446-4E0A-9405-372C65A9E20F}" type="slidenum">
              <a:rPr lang="ru-RU"/>
              <a:pPr>
                <a:defRPr/>
              </a:pPr>
              <a:t>5</a:t>
            </a:fld>
            <a:endParaRPr lang="ru-RU"/>
          </a:p>
        </p:txBody>
      </p:sp>
      <p:sp>
        <p:nvSpPr>
          <p:cNvPr id="24578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Схема базы данных</a:t>
            </a:r>
          </a:p>
        </p:txBody>
      </p:sp>
      <p:pic>
        <p:nvPicPr>
          <p:cNvPr id="3" name="Рисунок 2" descr="C:\Users\Admin\Desktop\index.png"/>
          <p:cNvPicPr/>
          <p:nvPr/>
        </p:nvPicPr>
        <p:blipFill>
          <a:blip r:embed="rId2" cstate="print"/>
          <a:srcRect l="1966" t="8743" r="2506" b="7867"/>
          <a:stretch>
            <a:fillRect/>
          </a:stretch>
        </p:blipFill>
        <p:spPr bwMode="auto">
          <a:xfrm>
            <a:off x="806116" y="1411599"/>
            <a:ext cx="10010273" cy="4835210"/>
          </a:xfrm>
          <a:prstGeom prst="roundRect">
            <a:avLst>
              <a:gd name="adj" fmla="val 436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9217998-B3F1-454F-B56F-A5E12749121D}" type="slidenum">
              <a:rPr lang="ru-RU"/>
              <a:pPr>
                <a:defRPr/>
              </a:pPr>
              <a:t>6</a:t>
            </a:fld>
            <a:endParaRPr lang="ru-RU"/>
          </a:p>
        </p:txBody>
      </p:sp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Диаграмма вариантов использования</a:t>
            </a:r>
          </a:p>
        </p:txBody>
      </p:sp>
      <p:pic>
        <p:nvPicPr>
          <p:cNvPr id="3" name="Рисунок 2" descr="D:\Дмитрий\Программы\диплом\репозиторий\диаграммы\use_case.jpg"/>
          <p:cNvPicPr/>
          <p:nvPr/>
        </p:nvPicPr>
        <p:blipFill>
          <a:blip r:embed="rId2" cstate="print"/>
          <a:srcRect t="4128" b="3189"/>
          <a:stretch>
            <a:fillRect/>
          </a:stretch>
        </p:blipFill>
        <p:spPr bwMode="auto">
          <a:xfrm>
            <a:off x="2827421" y="1836894"/>
            <a:ext cx="6234838" cy="4659622"/>
          </a:xfrm>
          <a:prstGeom prst="roundRect">
            <a:avLst>
              <a:gd name="adj" fmla="val 497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239D27F-4AC3-4814-8CF3-18DB2231F746}" type="slidenum">
              <a:rPr lang="ru-RU"/>
              <a:pPr>
                <a:defRPr/>
              </a:pPr>
              <a:t>7</a:t>
            </a:fld>
            <a:endParaRPr lang="ru-RU"/>
          </a:p>
        </p:txBody>
      </p:sp>
      <p:sp>
        <p:nvSpPr>
          <p:cNvPr id="26626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Диаграмма последовательностей</a:t>
            </a:r>
          </a:p>
        </p:txBody>
      </p:sp>
      <p:pic>
        <p:nvPicPr>
          <p:cNvPr id="3" name="Рисунок 2" descr="D:\Дмитрий\Программы\диплом\репозиторий\диаграммы\Sequence.jpg"/>
          <p:cNvPicPr/>
          <p:nvPr/>
        </p:nvPicPr>
        <p:blipFill>
          <a:blip r:embed="rId2"/>
          <a:srcRect t="4531" b="3281"/>
          <a:stretch>
            <a:fillRect/>
          </a:stretch>
        </p:blipFill>
        <p:spPr bwMode="auto">
          <a:xfrm>
            <a:off x="2298032" y="1939030"/>
            <a:ext cx="6673224" cy="4566416"/>
          </a:xfrm>
          <a:prstGeom prst="roundRect">
            <a:avLst>
              <a:gd name="adj" fmla="val 490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3054205-7184-48CB-9A62-FBF0D488D51E}" type="slidenum">
              <a:rPr lang="ru-RU"/>
              <a:pPr>
                <a:defRPr/>
              </a:pPr>
              <a:t>8</a:t>
            </a:fld>
            <a:endParaRPr lang="ru-RU"/>
          </a:p>
        </p:txBody>
      </p:sp>
      <p:sp>
        <p:nvSpPr>
          <p:cNvPr id="27650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smtClean="0"/>
              <a:t>Графический интерфейс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4242" y="1316456"/>
            <a:ext cx="10965384" cy="5044880"/>
          </a:xfrm>
          <a:prstGeom prst="roundRect">
            <a:avLst>
              <a:gd name="adj" fmla="val 573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223E46-6B57-4AFF-A563-AFC99E598E4F}" type="slidenum">
              <a:rPr lang="ru-RU"/>
              <a:pPr>
                <a:defRPr/>
              </a:pPr>
              <a:t>9</a:t>
            </a:fld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68842" y="4276628"/>
            <a:ext cx="7913483" cy="2226211"/>
          </a:xfrm>
          <a:prstGeom prst="roundRect">
            <a:avLst>
              <a:gd name="adj" fmla="val 589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8488" y="231775"/>
            <a:ext cx="7137400" cy="387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228</TotalTime>
  <Words>254</Words>
  <Application>Microsoft Office PowerPoint</Application>
  <PresentationFormat>Произвольный</PresentationFormat>
  <Paragraphs>76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Шаблон оформления</vt:lpstr>
      </vt:variant>
      <vt:variant>
        <vt:i4>4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Arial</vt:lpstr>
      <vt:lpstr>Century Gothic</vt:lpstr>
      <vt:lpstr>Wingdings 3</vt:lpstr>
      <vt:lpstr>Calibri</vt:lpstr>
      <vt:lpstr>Times New Roman</vt:lpstr>
      <vt:lpstr>Arial Unicode MS</vt:lpstr>
      <vt:lpstr>Ион</vt:lpstr>
      <vt:lpstr>Ион</vt:lpstr>
      <vt:lpstr>Ион</vt:lpstr>
      <vt:lpstr>Ион</vt:lpstr>
      <vt:lpstr>Интернет – сервис для автоматизированного учёта результатов  защиты лабораторных работ студентами вуза</vt:lpstr>
      <vt:lpstr>Цель: автоматизация процесса документооборота в деканате высшего учебного заведения </vt:lpstr>
      <vt:lpstr>Выбор платформы и инструментальных средств</vt:lpstr>
      <vt:lpstr>Архитектура приложения</vt:lpstr>
      <vt:lpstr>Схема базы данных</vt:lpstr>
      <vt:lpstr>Диаграмма вариантов использования</vt:lpstr>
      <vt:lpstr>Диаграмма последовательностей</vt:lpstr>
      <vt:lpstr>Графический интерфейс</vt:lpstr>
      <vt:lpstr>Слайд 9</vt:lpstr>
      <vt:lpstr>Слайд 10</vt:lpstr>
      <vt:lpstr>Слайд 11</vt:lpstr>
      <vt:lpstr>Слайд 12</vt:lpstr>
      <vt:lpstr>Слайд 13</vt:lpstr>
      <vt:lpstr>Экономические показатели</vt:lpstr>
      <vt:lpstr>Заключение</vt:lpstr>
      <vt:lpstr>Спасибо за внимание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Автоматизированная система учета успеваемости студентов «Электронный деканат» </dc:title>
  <dc:creator>test</dc:creator>
  <cp:lastModifiedBy>Пользователь Windows</cp:lastModifiedBy>
  <cp:revision>42</cp:revision>
  <dcterms:created xsi:type="dcterms:W3CDTF">2017-04-14T07:37:34Z</dcterms:created>
  <dcterms:modified xsi:type="dcterms:W3CDTF">2017-05-30T10:33:43Z</dcterms:modified>
</cp:coreProperties>
</file>